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6" r:id="rId5"/>
    <p:sldId id="363" r:id="rId6"/>
    <p:sldId id="373" r:id="rId7"/>
    <p:sldId id="374" r:id="rId8"/>
    <p:sldId id="375" r:id="rId9"/>
    <p:sldId id="376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6F3"/>
    <a:srgbClr val="E1EBFE"/>
    <a:srgbClr val="F5F7FB"/>
    <a:srgbClr val="FFFDF7"/>
    <a:srgbClr val="FFFEF8"/>
    <a:srgbClr val="F8F6F5"/>
    <a:srgbClr val="151635"/>
    <a:srgbClr val="03213B"/>
    <a:srgbClr val="02172A"/>
    <a:srgbClr val="022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46" y="12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52332"/>
            <a:ext cx="5478741" cy="5330713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latin typeface="Spectral"/>
              </a:rPr>
              <a:t>Rate Limiting</a:t>
            </a:r>
            <a:r>
              <a:rPr lang="en-US" sz="1600" dirty="0">
                <a:latin typeface="Spectral"/>
              </a:rPr>
              <a:t> in system design is a technique used to </a:t>
            </a:r>
            <a:r>
              <a:rPr lang="en-US" sz="1600" b="1" dirty="0">
                <a:latin typeface="Spectral"/>
              </a:rPr>
              <a:t>control the number of requests a user or system can make to a service</a:t>
            </a:r>
            <a:r>
              <a:rPr lang="en-US" sz="1600" dirty="0">
                <a:latin typeface="Spectral"/>
              </a:rPr>
              <a:t> within a specified time window.</a:t>
            </a: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363737"/>
                </a:solidFill>
                <a:latin typeface="Spectral"/>
              </a:rPr>
              <a:t>Rate limiting helps protects services from being overwhelmed by too many requests from a single user or client.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6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600" dirty="0">
                <a:latin typeface="Spectral"/>
              </a:rPr>
              <a:t>Why Use Rate Limiting?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dirty="0"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IN" sz="1600" dirty="0">
              <a:latin typeface="Spectral"/>
            </a:endParaRP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chemeClr val="tx1"/>
                </a:solidFill>
                <a:latin typeface="Spectral"/>
              </a:rPr>
              <a:t>Prevent abuse</a:t>
            </a:r>
            <a:r>
              <a:rPr lang="en-US" altLang="en-US" sz="1600" dirty="0">
                <a:solidFill>
                  <a:schemeClr val="tx1"/>
                </a:solidFill>
                <a:latin typeface="Spectral"/>
              </a:rPr>
              <a:t> – Stops malicious actors from overwhelming your system.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chemeClr val="tx1"/>
                </a:solidFill>
                <a:latin typeface="Spectral"/>
              </a:rPr>
              <a:t>Ensure fair usage</a:t>
            </a:r>
            <a:r>
              <a:rPr lang="en-US" altLang="en-US" sz="1600" dirty="0">
                <a:solidFill>
                  <a:schemeClr val="tx1"/>
                </a:solidFill>
                <a:latin typeface="Spectral"/>
              </a:rPr>
              <a:t> – Distributes resources fairly among users.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chemeClr val="tx1"/>
                </a:solidFill>
                <a:latin typeface="Spectral"/>
              </a:rPr>
              <a:t>Protect backend services</a:t>
            </a:r>
            <a:r>
              <a:rPr lang="en-US" altLang="en-US" sz="1600" dirty="0">
                <a:solidFill>
                  <a:schemeClr val="tx1"/>
                </a:solidFill>
                <a:latin typeface="Spectral"/>
              </a:rPr>
              <a:t> – Avoids overload and maintains system stability.</a:t>
            </a:r>
          </a:p>
          <a:p>
            <a:pPr marL="342900" lvl="0" indent="-3429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1600" b="1" dirty="0">
                <a:solidFill>
                  <a:schemeClr val="tx1"/>
                </a:solidFill>
                <a:latin typeface="Spectral"/>
              </a:rPr>
              <a:t>Cost control</a:t>
            </a:r>
            <a:r>
              <a:rPr lang="en-US" altLang="en-US" sz="1600" dirty="0">
                <a:solidFill>
                  <a:schemeClr val="tx1"/>
                </a:solidFill>
                <a:latin typeface="Spectral"/>
              </a:rPr>
              <a:t> – Reduces unnecessary computation or third-party API costs.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100863"/>
            <a:ext cx="11006435" cy="913126"/>
          </a:xfrm>
        </p:spPr>
        <p:txBody>
          <a:bodyPr/>
          <a:lstStyle/>
          <a:p>
            <a:r>
              <a:rPr lang="en-IN" dirty="0"/>
              <a:t>Rate Limiting Algorithms Explained 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00B192-AD43-7898-23C7-2FCBA9A7803D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6E9996B1-964F-B20B-32BB-D2CB559B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613" y="2965080"/>
            <a:ext cx="1402977" cy="14029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207012-17FC-FB60-66C1-CDDF4A9DC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528" y="1774696"/>
            <a:ext cx="5988047" cy="399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E62A6-3F86-0324-F172-32D0C1C5D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0E-F6DA-AC06-6333-2EAA42EE9CB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BC2804D-AD3E-F1E7-1C23-6F14458A133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76202"/>
            <a:ext cx="5478741" cy="5330713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The Token Bucket algorithm is one of the most popular and widely used rate limiting approaches due to its simplicity and effectiveness.</a:t>
            </a:r>
          </a:p>
          <a:p>
            <a:endParaRPr lang="en-US" sz="1200" b="1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How It Works: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Imagine a bucket that holds tokens.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The bucket has a maximum capacity of tokens.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Tokens are added to the bucket at a fixed rate (e.g., 10 tokens per second).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When a request arrives, it must obtain a token from the bucket to proceed.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there are enough tokens, the request is allowed and tokens are removed.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there aren't enough tokens, the request is dropped.</a:t>
            </a:r>
          </a:p>
          <a:p>
            <a:r>
              <a:rPr lang="en-IN" sz="1600" b="1" dirty="0">
                <a:latin typeface="Spectral"/>
              </a:rPr>
              <a:t>Pros: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Relatively straightforward to implement and understand.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Allows bursts of requests up to the bucket's capacity, accommodating short-term spikes.</a:t>
            </a:r>
          </a:p>
          <a:p>
            <a:r>
              <a:rPr lang="en-IN" sz="1600" b="1" dirty="0">
                <a:latin typeface="Spectral"/>
              </a:rPr>
              <a:t>Cons: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The memory usage scales with the number of users if implemented per-user.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It doesn’t guarantee a perfectly smooth rate of requests.</a:t>
            </a:r>
          </a:p>
          <a:p>
            <a:endParaRPr lang="en-US" sz="1200" dirty="0">
              <a:latin typeface="Spectral"/>
            </a:endParaRPr>
          </a:p>
          <a:p>
            <a:endParaRPr lang="en-US" sz="1200" dirty="0">
              <a:latin typeface="Spectral"/>
            </a:endParaRPr>
          </a:p>
          <a:p>
            <a:endParaRPr lang="en-IN" sz="1200" b="1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F213E7-4941-8000-CDCB-780BEFF0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1. Token Bucket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147FC7-9FA8-D4A1-FEEC-1348484833C7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0EB9DB-29B6-E90E-3F00-D37D11E89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C03276-200F-2E3F-12A6-02FEEE4D6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565" y="1551800"/>
            <a:ext cx="4953196" cy="466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F9DEB0-6E22-1810-7D78-FE0CFF85B4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5E9FCA-23F1-BAB8-2576-562EF9256DA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B52994AC-A7F7-FA64-0D51-D97E86FF08E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596550"/>
            <a:ext cx="5478741" cy="4621370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The Leaky Bucket algorithm is similar to Token Bucket but focuses on smoothing out bursty traffic.</a:t>
            </a:r>
          </a:p>
          <a:p>
            <a:endParaRPr lang="en-US" sz="1200" b="1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How It Works: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Imagine a bucket with a small hole in the bottom.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Requests enter the bucket from the top.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The bucket processes ("leaks") requests at a constant rate through the hole.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 bucket is full, new requests are discarded.</a:t>
            </a:r>
          </a:p>
          <a:p>
            <a:r>
              <a:rPr lang="en-IN" sz="1600" b="1" dirty="0">
                <a:latin typeface="Spectral"/>
              </a:rPr>
              <a:t>Pros: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Processes requests at a steady rate, preventing sudden bursts from overwhelming the system.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Provides a consistent and predictable rate of processing requests.</a:t>
            </a:r>
          </a:p>
          <a:p>
            <a:r>
              <a:rPr lang="en-IN" sz="1600" b="1" dirty="0">
                <a:latin typeface="Spectral"/>
              </a:rPr>
              <a:t>Cons: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Does not handle sudden bursts of requests well; excess requests are immediately dropped.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Slightly more complex to implement compared to Token Bucket.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DA60582-42C8-A661-4839-9D31B8AA2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2. Leaky Bucket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0582F13-3D5C-6330-FA08-05169AEF0A14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60E7478-8E62-5AD8-3251-0C914C6916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457DF1-FB88-C936-74FE-0A787A8DD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857" y="2094232"/>
            <a:ext cx="5241957" cy="3494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68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081815-9C91-62EA-998B-350AAC724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604AA-79B2-6F74-AE22-B387B3EBE9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0B0C9A8-74FC-A816-D56A-69511CA6ACF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7022" y="1794821"/>
            <a:ext cx="5478741" cy="4224828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The Fixed Window Counter algorithm divides time into fixed windows and counts requests in each window.</a:t>
            </a:r>
          </a:p>
          <a:p>
            <a:endParaRPr lang="en-US" sz="12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How It Works: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Time is divided into fixed windows (e.g., 1-minute intervals).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Each window has a counter that starts at zero.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New requests increment the counter for the current window.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 counter exceeds the limit, requests are denied until the next window.</a:t>
            </a:r>
          </a:p>
          <a:p>
            <a:r>
              <a:rPr lang="en-IN" sz="1600" b="1" dirty="0">
                <a:latin typeface="Spectral"/>
              </a:rPr>
              <a:t>Pros: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Easy to implement and understand.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Provides clear and easy-to-understand rate limits for each time window.</a:t>
            </a:r>
          </a:p>
          <a:p>
            <a:r>
              <a:rPr lang="en-IN" sz="1600" b="1" dirty="0">
                <a:latin typeface="Spectral"/>
              </a:rPr>
              <a:t>Cons: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Does not handle bursts of requests at the boundary of windows well. Can allow twice the rate of requests at the edges of windows.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503BBC0-CA03-4969-0A49-A6A70B40A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3. Fixed Window Counter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F5F1A14-CE4B-D879-A4D4-09762609BCA9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626B77F-B74F-4132-F68A-D2F1A9CCD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D7375E-31B3-6FE4-ED3D-CEE9978A2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474" y="1872422"/>
            <a:ext cx="5774052" cy="3849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25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BF2A8E-0EEE-24FB-C3E2-E82DE5204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84877-023A-1E3A-9D62-1B22251CF47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B41359B-7128-7BFC-C2D4-262C6A4CB7F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391202"/>
            <a:ext cx="5478741" cy="5032066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The Sliding Window Log algorithm keeps a log of timestamps for each request and uses this to determine if a new request should be allowed.</a:t>
            </a:r>
          </a:p>
          <a:p>
            <a:endParaRPr lang="en-US" sz="1200" dirty="0">
              <a:latin typeface="Spectral"/>
            </a:endParaRPr>
          </a:p>
          <a:p>
            <a:r>
              <a:rPr lang="en-IN" sz="1600" b="1" dirty="0">
                <a:latin typeface="Spectral"/>
              </a:rPr>
              <a:t>How It Works: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Keep a log of request timestamps.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When a new request comes in, remove all entries older than the window size.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Count the remaining entries.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 count is less than the limit, allow the request and add its timestamp to the log.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 count exceeds the limit, request is denied.</a:t>
            </a:r>
          </a:p>
          <a:p>
            <a:r>
              <a:rPr lang="en-IN" sz="1600" b="1" dirty="0">
                <a:latin typeface="Spectral"/>
              </a:rPr>
              <a:t>Pros: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Very accurate, no rough edges between windows.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Works well for low-volume APIs.</a:t>
            </a:r>
          </a:p>
          <a:p>
            <a:r>
              <a:rPr lang="en-IN" sz="1600" b="1" dirty="0">
                <a:latin typeface="Spectral"/>
              </a:rPr>
              <a:t>Cons: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Can be memory-intensive for high-volume APIs.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Requires storing and searching through timestamps.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BCFB559-F20E-1103-1511-3A9162E78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4. Sliding Window Log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1468F406-AA59-73B4-57C9-878F6EC6B786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F076585-DAA1-E785-4852-234B5084A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A3B14B-C559-D774-DB92-F17445072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527" y="1748816"/>
            <a:ext cx="5891561" cy="3927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930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D560B7-DB9B-F58B-E781-26321679C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D3A454-3C15-DA51-EC8D-75D7FE8F5FEF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BC1522-9C1B-C398-E2C2-D1AACBDB3E4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050202"/>
            <a:ext cx="5478741" cy="5634210"/>
          </a:xfrm>
        </p:spPr>
        <p:txBody>
          <a:bodyPr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This algorithm combines the Fixed Window Counter and Sliding Window Log approaches for a more accurate and efficient solution.</a:t>
            </a:r>
            <a:r>
              <a:rPr lang="en-US" altLang="en-US" sz="1200" dirty="0">
                <a:solidFill>
                  <a:schemeClr val="tx1"/>
                </a:solidFill>
                <a:latin typeface="Spectral"/>
              </a:rPr>
              <a:t> 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Instead of keeping track of every single request’s timestamp as the sliding log does, it focus on the number of requests from the last window.</a:t>
            </a:r>
            <a:endParaRPr lang="en-US" altLang="en-US" sz="12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So, if you are in 75% of the current window, 25% of the weight would come from the previous window, and the rest from the current one: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weight = (100 - 75)% * </a:t>
            </a:r>
            <a:r>
              <a:rPr lang="en-US" altLang="en-US" sz="1200" dirty="0" err="1">
                <a:solidFill>
                  <a:srgbClr val="363737"/>
                </a:solidFill>
                <a:latin typeface="Spectral"/>
              </a:rPr>
              <a:t>lastWindowRequests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 + </a:t>
            </a:r>
            <a:r>
              <a:rPr lang="en-US" altLang="en-US" sz="1200" dirty="0" err="1">
                <a:solidFill>
                  <a:srgbClr val="363737"/>
                </a:solidFill>
                <a:latin typeface="Spectral"/>
              </a:rPr>
              <a:t>currentWindowRequests</a:t>
            </a: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Now, when a new request comes, you add one to that weight (weight + 1). If this new total crosses our set limit, we have to reject the request.</a:t>
            </a:r>
            <a:endParaRPr lang="en-US" altLang="en-US" sz="1200" dirty="0">
              <a:solidFill>
                <a:schemeClr val="tx1"/>
              </a:solidFill>
              <a:latin typeface="Spectral"/>
            </a:endParaRPr>
          </a:p>
          <a:p>
            <a:r>
              <a:rPr lang="en-IN" sz="1600" b="1" dirty="0">
                <a:latin typeface="Spectral"/>
              </a:rPr>
              <a:t>How It Works: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Keep track of request count for the current and previous window.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Calculate the weighted sum of requests based on the overlap with the sliding window.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If the weighted sum is less than the limit, allow the request.</a:t>
            </a:r>
          </a:p>
          <a:p>
            <a:r>
              <a:rPr lang="en-IN" sz="1600" b="1" dirty="0">
                <a:latin typeface="Spectral"/>
              </a:rPr>
              <a:t>Pros: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More accurate than Fixed Window Counter.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More memory-efficient than Sliding Window Log.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Smooths out edges between windows.</a:t>
            </a:r>
          </a:p>
          <a:p>
            <a:r>
              <a:rPr lang="en-IN" sz="1600" b="1" dirty="0">
                <a:latin typeface="Spectral"/>
              </a:rPr>
              <a:t>Cons: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200" dirty="0">
                <a:latin typeface="Spectral"/>
              </a:rPr>
              <a:t>Slightly more complex to implement.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C9840A9-C628-4722-5CB8-FDBF6DFAF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10202801" cy="913126"/>
          </a:xfrm>
        </p:spPr>
        <p:txBody>
          <a:bodyPr/>
          <a:lstStyle/>
          <a:p>
            <a:r>
              <a:rPr lang="en-IN" dirty="0"/>
              <a:t>5. Sliding Window Counter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B0F594B-8444-AAAE-2569-1E8F7A4E1042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0C49A2B-6F3A-847E-A82D-4686FD3BE5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31895C-0C6C-586D-8D1C-0FE424E71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527" y="1773639"/>
            <a:ext cx="5922227" cy="394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8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2760</TotalTime>
  <Words>844</Words>
  <Application>Microsoft Office PowerPoint</Application>
  <PresentationFormat>Widescreen</PresentationFormat>
  <Paragraphs>97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等线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Rate Limiting Algorithms Explained ?</vt:lpstr>
      <vt:lpstr>1. Token Bucket</vt:lpstr>
      <vt:lpstr>2. Leaky Bucket</vt:lpstr>
      <vt:lpstr>3. Fixed Window Counter</vt:lpstr>
      <vt:lpstr>4. Sliding Window Log</vt:lpstr>
      <vt:lpstr>5. Sliding Window Counter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224</cp:revision>
  <dcterms:created xsi:type="dcterms:W3CDTF">2024-08-09T17:51:35Z</dcterms:created>
  <dcterms:modified xsi:type="dcterms:W3CDTF">2025-07-13T07:11:30Z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